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5" r:id="rId2"/>
    <p:sldMasterId id="2147483690" r:id="rId3"/>
  </p:sldMasterIdLst>
  <p:notesMasterIdLst>
    <p:notesMasterId r:id="rId29"/>
  </p:notesMasterIdLst>
  <p:sldIdLst>
    <p:sldId id="256" r:id="rId4"/>
    <p:sldId id="324" r:id="rId5"/>
    <p:sldId id="325" r:id="rId6"/>
    <p:sldId id="258" r:id="rId7"/>
    <p:sldId id="259" r:id="rId8"/>
    <p:sldId id="260" r:id="rId9"/>
    <p:sldId id="261" r:id="rId10"/>
    <p:sldId id="262" r:id="rId11"/>
    <p:sldId id="263" r:id="rId12"/>
    <p:sldId id="282" r:id="rId13"/>
    <p:sldId id="281" r:id="rId14"/>
    <p:sldId id="269" r:id="rId15"/>
    <p:sldId id="270" r:id="rId16"/>
    <p:sldId id="271" r:id="rId17"/>
    <p:sldId id="280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68" r:id="rId27"/>
    <p:sldId id="257" r:id="rId2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E2BB560-6633-472E-86A8-D6CD2949BF9A}">
          <p14:sldIdLst>
            <p14:sldId id="256"/>
            <p14:sldId id="324"/>
            <p14:sldId id="325"/>
            <p14:sldId id="258"/>
            <p14:sldId id="259"/>
            <p14:sldId id="260"/>
            <p14:sldId id="261"/>
            <p14:sldId id="262"/>
            <p14:sldId id="263"/>
            <p14:sldId id="282"/>
            <p14:sldId id="281"/>
            <p14:sldId id="269"/>
            <p14:sldId id="270"/>
            <p14:sldId id="271"/>
            <p14:sldId id="280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68"/>
            <p14:sldId id="2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99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57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jpg>
</file>

<file path=ppt/media/image4.jp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FA232E-0D23-E744-A2E7-48CC2B10A8E9}" type="datetimeFigureOut">
              <a:rPr kumimoji="1" lang="zh-CN" altLang="en-US" smtClean="0"/>
              <a:t>2018/11/26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3A588-43E9-AC44-AC90-AB7B6B5540F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7814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939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84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8909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2" y="0"/>
            <a:ext cx="9102436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93561" y="1950515"/>
            <a:ext cx="8134672" cy="1470025"/>
          </a:xfrm>
        </p:spPr>
        <p:txBody>
          <a:bodyPr>
            <a:noAutofit/>
          </a:bodyPr>
          <a:lstStyle>
            <a:lvl1pPr>
              <a:defRPr sz="520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4293096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580315"/>
            <a:ext cx="1368152" cy="55815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6309320"/>
            <a:ext cx="7887572" cy="18286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2" y="0"/>
            <a:ext cx="9102436" cy="6858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580315"/>
            <a:ext cx="1368152" cy="558152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6309320"/>
            <a:ext cx="7887572" cy="18286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0832" y="242392"/>
            <a:ext cx="7005464" cy="954360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>
                <a:schemeClr val="accent5">
                  <a:lumMod val="75000"/>
                </a:schemeClr>
              </a:buClr>
              <a:buSzPct val="80000"/>
              <a:buFont typeface="Wingdings" pitchFamily="2" charset="2"/>
              <a:buChar char="p"/>
              <a:defRPr b="1">
                <a:solidFill>
                  <a:schemeClr val="accent5">
                    <a:lumMod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  <a:lvl2pPr marL="742950" indent="-285750">
              <a:buClr>
                <a:schemeClr val="accent5">
                  <a:lumMod val="75000"/>
                </a:schemeClr>
              </a:buClr>
              <a:buSzPct val="70000"/>
              <a:buFont typeface="Wingdings" pitchFamily="2" charset="2"/>
              <a:buChar char="n"/>
              <a:defRPr b="1">
                <a:solidFill>
                  <a:schemeClr val="accent5">
                    <a:lumMod val="75000"/>
                  </a:schemeClr>
                </a:solidFill>
                <a:latin typeface="黑体" pitchFamily="49" charset="-122"/>
                <a:ea typeface="黑体" pitchFamily="49" charset="-122"/>
              </a:defRPr>
            </a:lvl2pPr>
            <a:lvl3pPr marL="1143000" indent="-228600">
              <a:buClr>
                <a:schemeClr val="accent5">
                  <a:lumMod val="75000"/>
                </a:schemeClr>
              </a:buClr>
              <a:buSzPct val="70000"/>
              <a:buFont typeface="Wingdings" pitchFamily="2" charset="2"/>
              <a:buChar char="p"/>
              <a:defRPr>
                <a:latin typeface="黑体" pitchFamily="49" charset="-122"/>
                <a:ea typeface="黑体" pitchFamily="49" charset="-122"/>
              </a:defRPr>
            </a:lvl3pPr>
            <a:lvl4pPr marL="1600200" indent="-228600">
              <a:buClr>
                <a:schemeClr val="accent5">
                  <a:lumMod val="75000"/>
                </a:schemeClr>
              </a:buClr>
              <a:buSzPct val="60000"/>
              <a:buFont typeface="Wingdings" pitchFamily="2" charset="2"/>
              <a:buChar char="n"/>
              <a:defRPr>
                <a:latin typeface="黑体" pitchFamily="49" charset="-122"/>
                <a:ea typeface="黑体" pitchFamily="49" charset="-122"/>
              </a:defRPr>
            </a:lvl4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2139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7005464" cy="95436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336699"/>
                </a:solidFill>
                <a:effectLst/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  <a:buSzPct val="80000"/>
              <a:buFont typeface="Wingdings" pitchFamily="2" charset="2"/>
              <a:buChar char="l"/>
              <a:defRPr sz="2000" b="1">
                <a:solidFill>
                  <a:schemeClr val="tx1"/>
                </a:solidFill>
                <a:latin typeface="华文细黑" pitchFamily="2" charset="-122"/>
                <a:ea typeface="华文细黑" pitchFamily="2" charset="-122"/>
              </a:defRPr>
            </a:lvl1pPr>
            <a:lvl2pPr marL="742950" indent="-285750">
              <a:buClr>
                <a:schemeClr val="tx1"/>
              </a:buClr>
              <a:buSzPct val="70000"/>
              <a:buFont typeface="Wingdings" pitchFamily="2" charset="2"/>
              <a:buChar char="p"/>
              <a:defRPr sz="1800" b="0">
                <a:solidFill>
                  <a:schemeClr val="tx1"/>
                </a:solidFill>
                <a:latin typeface="华文细黑" pitchFamily="2" charset="-122"/>
                <a:ea typeface="华文细黑" pitchFamily="2" charset="-122"/>
              </a:defRPr>
            </a:lvl2pPr>
            <a:lvl3pPr marL="1143000" indent="-228600">
              <a:buClr>
                <a:schemeClr val="tx1"/>
              </a:buClr>
              <a:buSzPct val="50000"/>
              <a:buFont typeface="Wingdings" pitchFamily="2" charset="2"/>
              <a:buChar char="n"/>
              <a:defRPr sz="1600">
                <a:latin typeface="华文细黑" pitchFamily="2" charset="-122"/>
                <a:ea typeface="华文细黑" pitchFamily="2" charset="-122"/>
              </a:defRPr>
            </a:lvl3pPr>
            <a:lvl4pPr marL="1600200" indent="-228600">
              <a:buClr>
                <a:schemeClr val="tx1"/>
              </a:buClr>
              <a:buSzPct val="50000"/>
              <a:buFont typeface="Wingdings" pitchFamily="2" charset="2"/>
              <a:buChar char="p"/>
              <a:defRPr sz="1400">
                <a:latin typeface="华文细黑" pitchFamily="2" charset="-122"/>
                <a:ea typeface="华文细黑" pitchFamily="2" charset="-122"/>
              </a:defRPr>
            </a:lvl4pPr>
            <a:lvl5pPr>
              <a:defRPr sz="1200">
                <a:latin typeface="华文细黑" pitchFamily="2" charset="-122"/>
                <a:ea typeface="华文细黑" pitchFamily="2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5190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609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990600"/>
            <a:ext cx="8305800" cy="487680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A2C1A6-0725-45C0-A693-59A3B137E5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455733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9392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519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7551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4187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833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7551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1847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0082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448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476719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84126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890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418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833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184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008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44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4767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DDDDDD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91425" tIns="45712" rIns="91425" bIns="45712" anchor="ctr">
            <a:spAutoFit/>
          </a:bodyPr>
          <a:lstStyle/>
          <a:p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480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336699"/>
          </a:solidFill>
          <a:latin typeface="黑体" pitchFamily="49" charset="-122"/>
          <a:ea typeface="黑体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p"/>
        <a:defRPr sz="22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n"/>
        <a:defRPr sz="20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702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DDDDDD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91425" tIns="45712" rIns="91425" bIns="45712" anchor="ctr">
            <a:spAutoFit/>
          </a:bodyPr>
          <a:lstStyle/>
          <a:p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0BAF8-1120-4869-B1EC-9D010EF77D65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480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336699"/>
          </a:solidFill>
          <a:latin typeface="黑体" pitchFamily="49" charset="-122"/>
          <a:ea typeface="黑体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p"/>
        <a:defRPr sz="22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n"/>
        <a:defRPr sz="20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39552" y="1484784"/>
            <a:ext cx="8144665" cy="1224136"/>
          </a:xfrm>
        </p:spPr>
        <p:txBody>
          <a:bodyPr/>
          <a:lstStyle/>
          <a:p>
            <a:r>
              <a:rPr lang="en-US" altLang="zh-CN" sz="4000" b="1" dirty="0">
                <a:effectLst/>
                <a:latin typeface="+mn-lt"/>
                <a:ea typeface="黑体"/>
                <a:cs typeface="黑体"/>
              </a:rPr>
              <a:t>Computer Architecture Experiment</a:t>
            </a:r>
            <a:endParaRPr lang="zh-CN" altLang="en-US" sz="4000" b="1" dirty="0">
              <a:effectLst/>
              <a:latin typeface="+mn-lt"/>
              <a:ea typeface="黑体"/>
              <a:cs typeface="黑体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4437112"/>
            <a:ext cx="6400800" cy="160858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3000" b="1" dirty="0">
                <a:latin typeface="楷体_GB2312" pitchFamily="49" charset="-122"/>
                <a:ea typeface="楷体_GB2312" pitchFamily="49" charset="-122"/>
              </a:rPr>
              <a:t>浙江大学计算机学院</a:t>
            </a:r>
            <a:endParaRPr lang="en-US" altLang="zh-CN" sz="3000" b="1" dirty="0"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3000" b="1" dirty="0">
                <a:latin typeface="楷体_GB2312" pitchFamily="49" charset="-122"/>
                <a:ea typeface="楷体_GB2312" pitchFamily="49" charset="-122"/>
              </a:rPr>
              <a:t>陈</a:t>
            </a:r>
            <a:r>
              <a:rPr lang="zh-CN" altLang="en-US" sz="3000" b="1">
                <a:latin typeface="楷体_GB2312" pitchFamily="49" charset="-122"/>
                <a:ea typeface="楷体_GB2312" pitchFamily="49" charset="-122"/>
              </a:rPr>
              <a:t>文智</a:t>
            </a:r>
            <a:endParaRPr lang="en-US" altLang="zh-CN" sz="3000" b="1" dirty="0"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3000" b="1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3000" b="1" dirty="0">
                <a:latin typeface="+mj-lt"/>
                <a:ea typeface="楷体_GB2312" pitchFamily="49" charset="-122"/>
              </a:rPr>
              <a:t>chenwz@zju.edu.cn</a:t>
            </a:r>
          </a:p>
          <a:p>
            <a:pPr>
              <a:lnSpc>
                <a:spcPct val="120000"/>
              </a:lnSpc>
            </a:pPr>
            <a:endParaRPr lang="zh-CN" altLang="en-US" b="1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5536" y="2924943"/>
            <a:ext cx="8280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>
                <a:solidFill>
                  <a:schemeClr val="accent5">
                    <a:lumMod val="75000"/>
                  </a:schemeClr>
                </a:solidFill>
                <a:ea typeface="楷体"/>
                <a:cs typeface="楷体"/>
              </a:rPr>
              <a:t>Topic 5.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ea typeface="楷体"/>
                <a:cs typeface="楷体"/>
              </a:rPr>
              <a:t> 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ea typeface="楷体"/>
                <a:cs typeface="楷体"/>
              </a:rPr>
              <a:t>Pipelined CPU supporting </a:t>
            </a:r>
          </a:p>
          <a:p>
            <a:pPr algn="ctr"/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ea typeface="楷体"/>
                <a:cs typeface="楷体"/>
              </a:rPr>
              <a:t>31 MIPS Instructions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ea typeface="楷体"/>
              <a:cs typeface="楷体"/>
            </a:endParaRPr>
          </a:p>
        </p:txBody>
      </p:sp>
    </p:spTree>
    <p:extLst>
      <p:ext uri="{BB962C8B-B14F-4D97-AF65-F5344CB8AC3E}">
        <p14:creationId xmlns:p14="http://schemas.microsoft.com/office/powerpoint/2010/main" val="2512661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signed and unsigned type</a:t>
            </a:r>
            <a:endParaRPr lang="zh-CN" altLang="en-US" sz="4400" dirty="0">
              <a:solidFill>
                <a:srgbClr val="19A1FD"/>
              </a:solidFill>
              <a:latin typeface="+mn-lt"/>
              <a:ea typeface="宋体" charset="-122"/>
            </a:endParaRPr>
          </a:p>
        </p:txBody>
      </p:sp>
      <p:sp>
        <p:nvSpPr>
          <p:cNvPr id="13315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672"/>
              </a:spcBef>
              <a:buFontTx/>
              <a:buChar char="•"/>
            </a:pPr>
            <a:r>
              <a:rPr lang="en-US" altLang="zh-CN" sz="3200" dirty="0" err="1">
                <a:latin typeface="+mn-lt"/>
                <a:ea typeface="宋体" pitchFamily="2" charset="-122"/>
              </a:rPr>
              <a:t>reg</a:t>
            </a:r>
            <a:r>
              <a:rPr lang="en-US" altLang="zh-CN" sz="3200" dirty="0">
                <a:latin typeface="+mn-lt"/>
                <a:ea typeface="宋体" pitchFamily="2" charset="-122"/>
              </a:rPr>
              <a:t> and wire are unsigned type in Default</a:t>
            </a:r>
            <a:endParaRPr lang="en-US" altLang="zh-CN" dirty="0">
              <a:latin typeface="+mn-lt"/>
              <a:ea typeface="宋体" pitchFamily="2" charset="-122"/>
            </a:endParaRPr>
          </a:p>
          <a:p>
            <a:pPr>
              <a:lnSpc>
                <a:spcPct val="100000"/>
              </a:lnSpc>
              <a:spcBef>
                <a:spcPts val="672"/>
              </a:spcBef>
              <a:buFontTx/>
              <a:buChar char="•"/>
            </a:pPr>
            <a:endParaRPr lang="en-US" altLang="zh-CN" sz="3200" dirty="0">
              <a:latin typeface="+mn-lt"/>
              <a:ea typeface="宋体" pitchFamily="2" charset="-122"/>
            </a:endParaRPr>
          </a:p>
          <a:p>
            <a:pPr>
              <a:lnSpc>
                <a:spcPct val="100000"/>
              </a:lnSpc>
              <a:spcBef>
                <a:spcPts val="672"/>
              </a:spcBef>
              <a:buFontTx/>
              <a:buChar char="•"/>
            </a:pPr>
            <a:r>
              <a:rPr lang="en-US" altLang="zh-CN" sz="3200" dirty="0">
                <a:latin typeface="+mn-lt"/>
                <a:ea typeface="宋体" pitchFamily="2" charset="-122"/>
              </a:rPr>
              <a:t>Signed Type:</a:t>
            </a:r>
          </a:p>
          <a:p>
            <a:pPr lvl="1">
              <a:spcBef>
                <a:spcPts val="672"/>
              </a:spcBef>
              <a:buFont typeface="Arial" charset="0"/>
              <a:buChar char="•"/>
            </a:pPr>
            <a:r>
              <a:rPr lang="en-US" altLang="zh-CN" sz="2800" dirty="0" err="1">
                <a:latin typeface="+mn-lt"/>
                <a:ea typeface="宋体" pitchFamily="2" charset="-122"/>
              </a:rPr>
              <a:t>reg</a:t>
            </a:r>
            <a:r>
              <a:rPr lang="en-US" altLang="zh-CN" sz="2800" dirty="0">
                <a:latin typeface="+mn-lt"/>
                <a:ea typeface="宋体" pitchFamily="2" charset="-122"/>
              </a:rPr>
              <a:t> signed</a:t>
            </a:r>
          </a:p>
          <a:p>
            <a:pPr lvl="1">
              <a:spcBef>
                <a:spcPts val="672"/>
              </a:spcBef>
              <a:buFont typeface="Arial" charset="0"/>
              <a:buChar char="•"/>
            </a:pPr>
            <a:r>
              <a:rPr lang="en-US" altLang="zh-CN" sz="2800" dirty="0">
                <a:latin typeface="+mn-lt"/>
                <a:ea typeface="宋体" pitchFamily="2" charset="-122"/>
              </a:rPr>
              <a:t>wire signed</a:t>
            </a:r>
          </a:p>
          <a:p>
            <a:pPr>
              <a:lnSpc>
                <a:spcPct val="100000"/>
              </a:lnSpc>
              <a:spcBef>
                <a:spcPts val="672"/>
              </a:spcBef>
              <a:buFontTx/>
              <a:buChar char="•"/>
            </a:pPr>
            <a:endParaRPr lang="en-US" altLang="zh-CN" sz="3200" dirty="0">
              <a:latin typeface="+mn-lt"/>
              <a:ea typeface="宋体" pitchFamily="2" charset="-122"/>
            </a:endParaRPr>
          </a:p>
          <a:p>
            <a:pPr>
              <a:lnSpc>
                <a:spcPct val="100000"/>
              </a:lnSpc>
              <a:spcBef>
                <a:spcPts val="672"/>
              </a:spcBef>
              <a:buFontTx/>
              <a:buChar char="•"/>
            </a:pPr>
            <a:r>
              <a:rPr lang="en-US" altLang="zh-CN" sz="3200" dirty="0">
                <a:latin typeface="+mn-lt"/>
                <a:ea typeface="宋体" pitchFamily="2" charset="-122"/>
              </a:rPr>
              <a:t>Type Conversion Function</a:t>
            </a:r>
          </a:p>
          <a:p>
            <a:pPr lvl="1">
              <a:spcBef>
                <a:spcPts val="672"/>
              </a:spcBef>
              <a:buFont typeface="Arial" charset="0"/>
              <a:buChar char="•"/>
            </a:pPr>
            <a:r>
              <a:rPr lang="en-US" altLang="zh-CN" sz="2800" dirty="0">
                <a:latin typeface="+mn-lt"/>
                <a:ea typeface="宋体" pitchFamily="2" charset="-122"/>
              </a:rPr>
              <a:t>$signed()</a:t>
            </a:r>
          </a:p>
          <a:p>
            <a:pPr lvl="1">
              <a:spcBef>
                <a:spcPts val="672"/>
              </a:spcBef>
              <a:buFont typeface="Arial" charset="0"/>
              <a:buChar char="•"/>
            </a:pPr>
            <a:r>
              <a:rPr lang="en-US" altLang="zh-CN" sz="2800" dirty="0">
                <a:latin typeface="+mn-lt"/>
                <a:ea typeface="宋体" pitchFamily="2" charset="-122"/>
              </a:rPr>
              <a:t>$</a:t>
            </a:r>
            <a:r>
              <a:rPr lang="en-US" altLang="zh-CN" sz="2800" dirty="0" err="1">
                <a:latin typeface="+mn-lt"/>
                <a:ea typeface="宋体" pitchFamily="2" charset="-122"/>
              </a:rPr>
              <a:t>unsiged</a:t>
            </a:r>
            <a:r>
              <a:rPr lang="en-US" altLang="zh-CN" sz="2800" dirty="0">
                <a:latin typeface="+mn-lt"/>
                <a:ea typeface="宋体" pitchFamily="2" charset="-122"/>
              </a:rPr>
              <a:t>()</a:t>
            </a:r>
          </a:p>
          <a:p>
            <a:pPr lvl="1">
              <a:spcBef>
                <a:spcPts val="672"/>
              </a:spcBef>
              <a:buFont typeface="Arial" charset="0"/>
              <a:buChar char="•"/>
            </a:pPr>
            <a:endParaRPr lang="en-US" altLang="zh-CN" sz="2800" dirty="0">
              <a:latin typeface="+mn-lt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2916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itchFamily="2" charset="-122"/>
              </a:rPr>
              <a:t>ALU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95536" y="1412776"/>
            <a:ext cx="842493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	case (</a:t>
            </a:r>
            <a:r>
              <a:rPr lang="en-US" altLang="zh-CN" sz="2000" dirty="0" err="1"/>
              <a:t>oper</a:t>
            </a:r>
            <a:r>
              <a:rPr lang="en-US" altLang="zh-CN" sz="2000" dirty="0"/>
              <a:t>)</a:t>
            </a:r>
          </a:p>
          <a:p>
            <a:r>
              <a:rPr lang="en-US" altLang="zh-CN" sz="2000" dirty="0"/>
              <a:t>		</a:t>
            </a:r>
            <a:r>
              <a:rPr lang="en-US" altLang="zh-CN" sz="2000" dirty="0">
                <a:solidFill>
                  <a:srgbClr val="FF0000"/>
                </a:solidFill>
              </a:rPr>
              <a:t>EXE_ALU_SLT</a:t>
            </a:r>
            <a:r>
              <a:rPr lang="en-US" altLang="zh-CN" sz="2000" dirty="0"/>
              <a:t>: begin</a:t>
            </a:r>
          </a:p>
          <a:p>
            <a:r>
              <a:rPr lang="en-US" altLang="zh-CN" sz="2000" dirty="0"/>
              <a:t>			if (sign)</a:t>
            </a:r>
          </a:p>
          <a:p>
            <a:r>
              <a:rPr lang="en-US" altLang="zh-CN" sz="2000" dirty="0"/>
              <a:t>				result = $signed(a) &lt; $signed(b);</a:t>
            </a:r>
          </a:p>
          <a:p>
            <a:r>
              <a:rPr lang="en-US" altLang="zh-CN" sz="2000" dirty="0"/>
              <a:t>			else</a:t>
            </a:r>
          </a:p>
          <a:p>
            <a:r>
              <a:rPr lang="en-US" altLang="zh-CN" sz="2000" dirty="0"/>
              <a:t>				result = ……</a:t>
            </a:r>
          </a:p>
          <a:p>
            <a:r>
              <a:rPr lang="en-US" altLang="zh-CN" sz="2000" dirty="0"/>
              <a:t>		</a:t>
            </a:r>
            <a:r>
              <a:rPr lang="en-US" altLang="zh-CN" sz="2000" dirty="0">
                <a:solidFill>
                  <a:srgbClr val="FF0000"/>
                </a:solidFill>
              </a:rPr>
              <a:t>EXE_ALU_LUI</a:t>
            </a:r>
            <a:r>
              <a:rPr lang="en-US" altLang="zh-CN" sz="2000" dirty="0"/>
              <a:t>: begin</a:t>
            </a:r>
          </a:p>
          <a:p>
            <a:r>
              <a:rPr lang="en-US" altLang="zh-CN" sz="2000" dirty="0"/>
              <a:t>			result = ……</a:t>
            </a:r>
          </a:p>
          <a:p>
            <a:r>
              <a:rPr lang="en-US" altLang="zh-CN" sz="2000" dirty="0"/>
              <a:t>		end	</a:t>
            </a:r>
          </a:p>
          <a:p>
            <a:r>
              <a:rPr lang="en-US" altLang="zh-CN" sz="2000" dirty="0"/>
              <a:t>		……</a:t>
            </a:r>
          </a:p>
          <a:p>
            <a:r>
              <a:rPr lang="en-US" altLang="zh-CN" sz="2000" dirty="0"/>
              <a:t>		</a:t>
            </a:r>
            <a:r>
              <a:rPr lang="en-US" altLang="zh-CN" sz="2000" dirty="0">
                <a:solidFill>
                  <a:srgbClr val="FF0000"/>
                </a:solidFill>
              </a:rPr>
              <a:t>EXE_ALU_SR</a:t>
            </a:r>
            <a:r>
              <a:rPr lang="en-US" altLang="zh-CN" sz="2000" dirty="0"/>
              <a:t>: begin</a:t>
            </a:r>
          </a:p>
          <a:p>
            <a:r>
              <a:rPr lang="en-US" altLang="zh-CN" sz="2000" dirty="0"/>
              <a:t>			if (sign)</a:t>
            </a:r>
          </a:p>
          <a:p>
            <a:r>
              <a:rPr lang="en-US" altLang="zh-CN" sz="2000" dirty="0"/>
              <a:t>				……</a:t>
            </a:r>
          </a:p>
          <a:p>
            <a:r>
              <a:rPr lang="en-US" altLang="zh-CN" sz="2000" dirty="0"/>
              <a:t>			else</a:t>
            </a:r>
          </a:p>
          <a:p>
            <a:r>
              <a:rPr lang="en-US" altLang="zh-CN" sz="2000" dirty="0"/>
              <a:t>				……</a:t>
            </a:r>
          </a:p>
          <a:p>
            <a:r>
              <a:rPr lang="en-US" altLang="zh-CN" sz="2000" dirty="0"/>
              <a:t>	</a:t>
            </a:r>
            <a:r>
              <a:rPr lang="en-US" altLang="zh-CN" sz="2000" dirty="0" err="1"/>
              <a:t>endcase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06911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Instr. Mem.(1)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412776"/>
            <a:ext cx="8784976" cy="48006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0 : 3c010000; 	% (00) main: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lui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$1, 0 # address of data[0]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 : 34240050; 	% (04)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ori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$4, $1, 80 # address of data[0]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2 : 0c00001b; 	% (08) call: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jal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sum # call function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3 : 20050004; 	% (0c) dslot1: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addi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$5, $0, 4 # 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counter,</a:t>
            </a:r>
            <a:r>
              <a:rPr lang="en-US" altLang="zh-CN" dirty="0" err="1">
                <a:solidFill>
                  <a:srgbClr val="19A1FD"/>
                </a:solidFill>
                <a:latin typeface="+mn-lt"/>
                <a:ea typeface="宋体" charset="-122"/>
              </a:rPr>
              <a:t>DELYED</a:t>
            </a:r>
            <a:r>
              <a:rPr lang="en-US" altLang="zh-CN" dirty="0">
                <a:solidFill>
                  <a:srgbClr val="19A1FD"/>
                </a:solidFill>
                <a:latin typeface="+mn-lt"/>
                <a:ea typeface="宋体" charset="-122"/>
              </a:rPr>
              <a:t> SLOT(DS)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4 : ac820000; 	% (10) return: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sw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$2, 0($4) # store result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5 : 8c890000; 	% (14)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lw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$9, 0($4) # check 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sw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6 : 01244022; 	% (18) 		sub $8, $9, $4 # sub: $8 &lt;- $9 - $4 %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7 : 20050003; 	% (1c)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addi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$5, $0, 3 # counter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8 : 20a5ffff; 	% (20) loop2: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addi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$5, $5, -1 # counter - 1 %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9 : 34a8ffff; 	% (24)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ori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$8, $5, 0xffff # zero-extend: 0000ffff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A : 39085555; 	% (28)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xori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$8, $8, 0x5555 </a:t>
            </a:r>
            <a:r>
              <a:rPr lang="en-US" altLang="zh-CN" sz="2400" dirty="0">
                <a:solidFill>
                  <a:srgbClr val="19A1FD"/>
                </a:solidFill>
                <a:latin typeface="+mn-lt"/>
                <a:ea typeface="宋体" charset="-122"/>
              </a:rPr>
              <a:t># </a:t>
            </a:r>
            <a:r>
              <a:rPr lang="en-US" altLang="zh-CN" sz="1800" dirty="0">
                <a:solidFill>
                  <a:srgbClr val="19A1FD"/>
                </a:solidFill>
                <a:latin typeface="+mn-lt"/>
                <a:ea typeface="宋体" charset="-122"/>
              </a:rPr>
              <a:t>zero-extend: 0000aaaa </a:t>
            </a:r>
            <a:r>
              <a:rPr lang="en-US" altLang="zh-CN" sz="2400" dirty="0">
                <a:solidFill>
                  <a:srgbClr val="19A1FD"/>
                </a:solidFill>
                <a:latin typeface="+mn-lt"/>
                <a:ea typeface="宋体" charset="-122"/>
              </a:rPr>
              <a:t>%</a:t>
            </a:r>
            <a:endParaRPr lang="en-US" altLang="zh-CN" dirty="0">
              <a:solidFill>
                <a:srgbClr val="19A1FD"/>
              </a:solidFill>
              <a:latin typeface="+mn-lt"/>
              <a:ea typeface="宋体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B : 2009ffff; 	% (2c)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addi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$9, $0, -1 # sign-extend: 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ffffffff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%</a:t>
            </a:r>
          </a:p>
        </p:txBody>
      </p:sp>
    </p:spTree>
    <p:extLst>
      <p:ext uri="{BB962C8B-B14F-4D97-AF65-F5344CB8AC3E}">
        <p14:creationId xmlns:p14="http://schemas.microsoft.com/office/powerpoint/2010/main" val="1830296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Instr. Mem.(2)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412776"/>
            <a:ext cx="8784976" cy="48006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C : 312affff; 	% (30)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andi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$10, $9, 0xffff # </a:t>
            </a:r>
            <a:r>
              <a:rPr lang="en-US" altLang="zh-CN" dirty="0">
                <a:solidFill>
                  <a:srgbClr val="19A1FD"/>
                </a:solidFill>
                <a:latin typeface="+mn-lt"/>
                <a:ea typeface="宋体" charset="-122"/>
              </a:rPr>
              <a:t>zero-extend: 0000ffff 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D : 01493025; 	% (34) 		or $6, $10, $9 # or: 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ffffffff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E : 01494026; 	% (38)		 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xor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$8, $10, $9 # 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xor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: ffff0000 %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F : 01463824; 	% (3c) 		and $7, $10, $6 # and: 0000ffff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10 : 10a00003; 	% (40)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beq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$5, $0, shift # if $5 = 0, 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goto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shift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11 : 00000000; 	% (44) dslot2: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nop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# DS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12 : 08000008; 	% (48) 		j loop2 # jump loop2 %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13 : 00000000; 	% (4c) dslot3: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nop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# DS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14 : 2005ffff; 	% (50) shift: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addi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$5, $0, -1 # $5 = 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ffffffff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15 : 000543c0; 	% (54)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sll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$8, $5, 15 # &lt;&lt;15 = ffff8000 %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16 : 00084400; 	% (58)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sll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$8, $8, 16 # &lt;&lt;16 = 80000000 %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17 : 00084403; 	% (5c)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sra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$8, $8, 16 # &gt;&gt;16 = ffff8000 (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arith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) %</a:t>
            </a:r>
          </a:p>
        </p:txBody>
      </p:sp>
    </p:spTree>
    <p:extLst>
      <p:ext uri="{BB962C8B-B14F-4D97-AF65-F5344CB8AC3E}">
        <p14:creationId xmlns:p14="http://schemas.microsoft.com/office/powerpoint/2010/main" val="2971051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Instr. Mem.(3)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412776"/>
            <a:ext cx="8784976" cy="48006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18 : 000843c2; 	% (60)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srl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$8, $8, 15 # &gt;&gt;15 = 0001ffff (logic)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19 : 08000019; 	% (64) finish: 	j finish # dead loop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1A : 00000000; 	% (68) dslot4: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nop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# DS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1B : 00004020; 	% (6c) sum: 	add $8, $0, $0 # sum function entry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1C : 8c890000; 	% (70) loop: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lw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$9, 0($4) # load data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1D : 01094020; 	% (74) 		add $8, $8, $9 # sum, PIPELINE STALLS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1E : 20a5ffff; 	% (78)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addi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$5, $5, -1 # counter - 1 %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1F : 14a0fffc; 	% (7c)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bne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$5, $0, loop # finish?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20 : 20840004; 	% (80) dslot5: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addi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$4, $4, 4 # address + 4, DS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21 : 03e00008; 	% (84) 	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jr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ra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# return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22 : 00081000; 	% (88) dslot6: 	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sll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$2, $8, 0 # move result to $v0, DS %</a:t>
            </a:r>
          </a:p>
        </p:txBody>
      </p:sp>
    </p:spTree>
    <p:extLst>
      <p:ext uri="{BB962C8B-B14F-4D97-AF65-F5344CB8AC3E}">
        <p14:creationId xmlns:p14="http://schemas.microsoft.com/office/powerpoint/2010/main" val="3819482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Data Mem. 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412776"/>
            <a:ext cx="8784976" cy="48006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0 :   BF800000; 		% 1 01111111 00..0 </a:t>
            </a:r>
            <a:r>
              <a:rPr lang="en-US" altLang="zh-CN" sz="2200" dirty="0" err="1">
                <a:solidFill>
                  <a:srgbClr val="19A1FD"/>
                </a:solidFill>
                <a:latin typeface="+mn-lt"/>
                <a:ea typeface="宋体" charset="-122"/>
              </a:rPr>
              <a:t>fp</a:t>
            </a: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 -1 %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14 : 000000A3; 		% (50) data[0]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15 : 00000027; 		% (54) data[1]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16 : 00000079; 		% (58) data[2] %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200" dirty="0">
                <a:solidFill>
                  <a:srgbClr val="19A1FD"/>
                </a:solidFill>
                <a:latin typeface="+mn-lt"/>
                <a:ea typeface="宋体" charset="-122"/>
              </a:rPr>
              <a:t>17 : 00000115; 		% (5C) data[3] %</a:t>
            </a:r>
          </a:p>
        </p:txBody>
      </p:sp>
    </p:spTree>
    <p:extLst>
      <p:ext uri="{BB962C8B-B14F-4D97-AF65-F5344CB8AC3E}">
        <p14:creationId xmlns:p14="http://schemas.microsoft.com/office/powerpoint/2010/main" val="1426327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(1)</a:t>
            </a:r>
          </a:p>
        </p:txBody>
      </p:sp>
      <p:pic>
        <p:nvPicPr>
          <p:cNvPr id="2050" name="Picture 2" descr="F:\Univ Doc\计算机体系结构\2015-2016\arch_exps\exp6\sim\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340768"/>
            <a:ext cx="8960996" cy="504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462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(2)</a:t>
            </a:r>
          </a:p>
        </p:txBody>
      </p:sp>
      <p:pic>
        <p:nvPicPr>
          <p:cNvPr id="3074" name="Picture 2" descr="F:\Univ Doc\计算机体系结构\2015-2016\arch_exps\exp6\sim\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286762"/>
            <a:ext cx="8928992" cy="502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4374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(3)</a:t>
            </a:r>
          </a:p>
        </p:txBody>
      </p:sp>
      <p:pic>
        <p:nvPicPr>
          <p:cNvPr id="4098" name="Picture 2" descr="F:\Univ Doc\计算机体系结构\2015-2016\arch_exps\exp6\sim\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8" y="1338803"/>
            <a:ext cx="8964488" cy="504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33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(4)</a:t>
            </a:r>
          </a:p>
        </p:txBody>
      </p:sp>
      <p:pic>
        <p:nvPicPr>
          <p:cNvPr id="5122" name="Picture 2" descr="F:\Univ Doc\计算机体系结构\2015-2016\arch_exps\exp6\sim\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20" y="1309836"/>
            <a:ext cx="8887972" cy="499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568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B8E33-9BA4-47E6-ADB3-C3A5AB25B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实验操作流程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57D1A8-D45F-4A44-992B-1EE688B79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阅读实验文档，理解</a:t>
            </a:r>
            <a:r>
              <a:rPr lang="en-US" altLang="zh-CN" dirty="0"/>
              <a:t>31</a:t>
            </a:r>
            <a:r>
              <a:rPr lang="zh-CN" altLang="en-US" dirty="0"/>
              <a:t>条</a:t>
            </a:r>
            <a:r>
              <a:rPr lang="en-US" altLang="zh-CN" dirty="0"/>
              <a:t>MIPS</a:t>
            </a:r>
            <a:r>
              <a:rPr lang="zh-CN" altLang="en-US" dirty="0"/>
              <a:t>指令实现方式</a:t>
            </a:r>
            <a:endParaRPr lang="en-US" altLang="zh-CN" dirty="0"/>
          </a:p>
          <a:p>
            <a:r>
              <a:rPr lang="zh-CN" altLang="en-US" dirty="0"/>
              <a:t>以前一次实验为基础，</a:t>
            </a:r>
            <a:r>
              <a:rPr lang="zh-CN" altLang="zh-CN" dirty="0"/>
              <a:t>支持</a:t>
            </a:r>
            <a:r>
              <a:rPr lang="en-US" altLang="zh-CN" dirty="0"/>
              <a:t>31</a:t>
            </a:r>
            <a:r>
              <a:rPr lang="zh-CN" altLang="zh-CN" dirty="0"/>
              <a:t>条</a:t>
            </a:r>
            <a:r>
              <a:rPr lang="en-US" altLang="zh-CN" dirty="0"/>
              <a:t>MIPS</a:t>
            </a:r>
            <a:r>
              <a:rPr lang="zh-CN" altLang="zh-CN" dirty="0"/>
              <a:t>指令，使处理器功能更加丰富</a:t>
            </a:r>
            <a:endParaRPr lang="en-US" altLang="zh-CN" dirty="0"/>
          </a:p>
          <a:p>
            <a:r>
              <a:rPr lang="zh-CN" altLang="en-US" dirty="0"/>
              <a:t>对处理器进行仿真，检验处理器的仿真结果是否符合要求。</a:t>
            </a:r>
            <a:endParaRPr lang="en-US" altLang="zh-CN" dirty="0"/>
          </a:p>
          <a:p>
            <a:r>
              <a:rPr lang="zh-CN" altLang="en-US" dirty="0"/>
              <a:t>综合工程并下载至开发板，在单步执行的过程中检查调试屏幕的输出，检验处理器的执行过程是否正确。</a:t>
            </a:r>
          </a:p>
        </p:txBody>
      </p:sp>
    </p:spTree>
    <p:extLst>
      <p:ext uri="{BB962C8B-B14F-4D97-AF65-F5344CB8AC3E}">
        <p14:creationId xmlns:p14="http://schemas.microsoft.com/office/powerpoint/2010/main" val="24492845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(5)</a:t>
            </a:r>
          </a:p>
        </p:txBody>
      </p:sp>
      <p:pic>
        <p:nvPicPr>
          <p:cNvPr id="6146" name="Picture 2" descr="F:\Univ Doc\计算机体系结构\2015-2016\arch_exps\exp6\sim\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340769"/>
            <a:ext cx="8928992" cy="502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74790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(6)</a:t>
            </a:r>
          </a:p>
        </p:txBody>
      </p:sp>
      <p:pic>
        <p:nvPicPr>
          <p:cNvPr id="2" name="Picture 2" descr="F:\Univ Doc\计算机体系结构\2015-2016\arch_exps\exp6\sim\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340768"/>
            <a:ext cx="8928992" cy="502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89256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(7)</a:t>
            </a:r>
          </a:p>
        </p:txBody>
      </p:sp>
      <p:pic>
        <p:nvPicPr>
          <p:cNvPr id="2" name="Picture 2" descr="F:\Univ Doc\计算机体系结构\2015-2016\arch_exps\exp6\sim\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340768"/>
            <a:ext cx="8928992" cy="502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535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Simulation (8)</a:t>
            </a:r>
          </a:p>
        </p:txBody>
      </p:sp>
      <p:pic>
        <p:nvPicPr>
          <p:cNvPr id="9218" name="Picture 2" descr="C:\Users\wzh\AppData\Local\Temp\Rar$DIa0.946\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361225"/>
            <a:ext cx="8784976" cy="4732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30748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charset="-122"/>
              </a:rPr>
              <a:t>Checkpoints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7544" y="1412776"/>
            <a:ext cx="8352928" cy="4800600"/>
          </a:xfrm>
        </p:spPr>
        <p:txBody>
          <a:bodyPr>
            <a:noAutofit/>
          </a:bodyPr>
          <a:lstStyle/>
          <a:p>
            <a:pPr eaLnBrk="1" hangingPunct="1">
              <a:lnSpc>
                <a:spcPct val="100000"/>
              </a:lnSpc>
              <a:buFont typeface="Arial" pitchFamily="34" charset="0"/>
              <a:buChar char="•"/>
            </a:pPr>
            <a:r>
              <a:rPr lang="en-US" altLang="zh-CN" sz="2800" dirty="0">
                <a:solidFill>
                  <a:srgbClr val="19A1FD"/>
                </a:solidFill>
                <a:latin typeface="+mn-lt"/>
                <a:ea typeface="宋体" charset="-122"/>
              </a:rPr>
              <a:t>CP 1:  </a:t>
            </a:r>
          </a:p>
          <a:p>
            <a:pPr marL="457200" lvl="1" indent="0" eaLnBrk="1" hangingPunct="1">
              <a:buNone/>
            </a:pPr>
            <a:r>
              <a:rPr lang="en-US" altLang="zh-CN" sz="3200" dirty="0">
                <a:latin typeface="+mn-lt"/>
                <a:ea typeface="宋体" charset="-122"/>
              </a:rPr>
              <a:t>Waveform Simulation of the Pipelined CPU with the verification program</a:t>
            </a:r>
          </a:p>
          <a:p>
            <a:pPr eaLnBrk="1" hangingPunct="1">
              <a:lnSpc>
                <a:spcPct val="100000"/>
              </a:lnSpc>
              <a:buFont typeface="Arial" pitchFamily="34" charset="0"/>
              <a:buChar char="•"/>
            </a:pPr>
            <a:r>
              <a:rPr lang="en-US" altLang="zh-CN" sz="2800" dirty="0">
                <a:solidFill>
                  <a:srgbClr val="19A1FD"/>
                </a:solidFill>
                <a:latin typeface="+mn-lt"/>
                <a:ea typeface="宋体" charset="-122"/>
              </a:rPr>
              <a:t>CP 2: </a:t>
            </a:r>
          </a:p>
          <a:p>
            <a:pPr marL="457200" lvl="1" indent="0" eaLnBrk="1" hangingPunct="1">
              <a:buNone/>
            </a:pPr>
            <a:r>
              <a:rPr lang="en-US" altLang="zh-CN" sz="3200" dirty="0">
                <a:latin typeface="+mn-lt"/>
                <a:ea typeface="宋体" charset="-122"/>
              </a:rPr>
              <a:t>FPGA Implementation of the Pipelined CPU with the verification program</a:t>
            </a:r>
          </a:p>
        </p:txBody>
      </p:sp>
    </p:spTree>
    <p:extLst>
      <p:ext uri="{BB962C8B-B14F-4D97-AF65-F5344CB8AC3E}">
        <p14:creationId xmlns:p14="http://schemas.microsoft.com/office/powerpoint/2010/main" val="24523763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19672" y="2431048"/>
            <a:ext cx="5832647" cy="1862048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altLang="zh-CN" sz="11500" b="1" spc="50" dirty="0">
                <a:ln w="1143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Thanks!</a:t>
            </a:r>
            <a:endParaRPr lang="zh-CN" altLang="en-US" sz="11500" b="1" spc="50" dirty="0">
              <a:ln w="11430"/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81921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47EDC-63EC-4230-8DFF-E772C2945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实验验收标准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BE139A-D67B-4219-B15D-8100D2F38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仿真执行过程中，处理器的行为和内部控制信号均符合要求。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下载至开发板后的单步执行过程中，寄存器的变化过程和最终执行结果与测试程序相吻合。</a:t>
            </a:r>
          </a:p>
        </p:txBody>
      </p:sp>
    </p:spTree>
    <p:extLst>
      <p:ext uri="{BB962C8B-B14F-4D97-AF65-F5344CB8AC3E}">
        <p14:creationId xmlns:p14="http://schemas.microsoft.com/office/powerpoint/2010/main" val="3679132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b="1" dirty="0">
                <a:solidFill>
                  <a:srgbClr val="19A1FD"/>
                </a:solidFill>
                <a:latin typeface="+mn-lt"/>
              </a:rPr>
              <a:t>Outline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219200"/>
            <a:ext cx="8229600" cy="4937125"/>
          </a:xfrm>
        </p:spPr>
        <p:txBody>
          <a:bodyPr>
            <a:noAutofit/>
          </a:bodyPr>
          <a:lstStyle/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Experiment Purpose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Experiment Task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Basic Principle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Operating Procedures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Precaution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charset="-122"/>
              </a:rPr>
              <a:t>Checkpoints</a:t>
            </a:r>
          </a:p>
          <a:p>
            <a:pPr eaLnBrk="1" hangingPunct="1"/>
            <a:endParaRPr lang="en-US" altLang="zh-CN" sz="3200" dirty="0">
              <a:latin typeface="+mn-lt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2565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itchFamily="2" charset="-122"/>
              </a:rPr>
              <a:t>Experiment Purpose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7544" y="1484784"/>
            <a:ext cx="7992888" cy="5175250"/>
          </a:xfrm>
        </p:spPr>
        <p:txBody>
          <a:bodyPr/>
          <a:lstStyle/>
          <a:p>
            <a:pPr eaLnBrk="1" hangingPunct="1">
              <a:buFontTx/>
              <a:buChar char="•"/>
            </a:pPr>
            <a:r>
              <a:rPr lang="en-US" altLang="zh-CN" sz="2800" dirty="0">
                <a:latin typeface="+mn-lt"/>
                <a:ea typeface="宋体" pitchFamily="2" charset="-122"/>
              </a:rPr>
              <a:t>Understand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itchFamily="2" charset="-122"/>
              </a:rPr>
              <a:t> 31 MIPS instructions.</a:t>
            </a:r>
          </a:p>
          <a:p>
            <a:pPr eaLnBrk="1" hangingPunct="1">
              <a:buFontTx/>
              <a:buChar char="•"/>
            </a:pPr>
            <a:r>
              <a:rPr lang="en-US" altLang="zh-CN" sz="2800" dirty="0">
                <a:latin typeface="+mn-lt"/>
                <a:ea typeface="宋体" pitchFamily="2" charset="-122"/>
              </a:rPr>
              <a:t>Master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itchFamily="2" charset="-122"/>
              </a:rPr>
              <a:t>the design methods of pipelined CPU </a:t>
            </a:r>
            <a:r>
              <a:rPr lang="en-US" altLang="zh-CN" sz="2800" dirty="0">
                <a:latin typeface="+mn-lt"/>
                <a:ea typeface="宋体" pitchFamily="2" charset="-122"/>
              </a:rPr>
              <a:t>executing 31 MIPS instructions.</a:t>
            </a:r>
          </a:p>
          <a:p>
            <a:pPr eaLnBrk="1" hangingPunct="1">
              <a:buFontTx/>
              <a:buChar char="•"/>
            </a:pPr>
            <a:r>
              <a:rPr lang="en-US" altLang="zh-CN" sz="2800" dirty="0">
                <a:latin typeface="+mn-lt"/>
                <a:ea typeface="宋体" pitchFamily="2" charset="-122"/>
              </a:rPr>
              <a:t>master methods of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itchFamily="2" charset="-122"/>
              </a:rPr>
              <a:t>program verification of Pipelined CPU </a:t>
            </a:r>
            <a:r>
              <a:rPr lang="en-US" altLang="zh-CN" sz="2800" dirty="0">
                <a:latin typeface="+mn-lt"/>
                <a:ea typeface="宋体" pitchFamily="2" charset="-122"/>
              </a:rPr>
              <a:t>executing 31 MIPS instructions</a:t>
            </a:r>
          </a:p>
        </p:txBody>
      </p:sp>
    </p:spTree>
    <p:extLst>
      <p:ext uri="{BB962C8B-B14F-4D97-AF65-F5344CB8AC3E}">
        <p14:creationId xmlns:p14="http://schemas.microsoft.com/office/powerpoint/2010/main" val="3510005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itchFamily="2" charset="-122"/>
              </a:rPr>
              <a:t>Experiment Task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00000"/>
              </a:lnSpc>
              <a:spcBef>
                <a:spcPts val="672"/>
              </a:spcBef>
              <a:buFontTx/>
              <a:buChar char="•"/>
            </a:pPr>
            <a:r>
              <a:rPr lang="en-US" altLang="zh-CN" sz="3200" dirty="0">
                <a:latin typeface="+mn-lt"/>
                <a:ea typeface="宋体" pitchFamily="2" charset="-122"/>
              </a:rPr>
              <a:t>Design of Pipelined CPU executing 31 MIPS instructions.</a:t>
            </a:r>
          </a:p>
          <a:p>
            <a:pPr lvl="1" eaLnBrk="1" hangingPunct="1">
              <a:spcBef>
                <a:spcPts val="672"/>
              </a:spcBef>
              <a:buFontTx/>
              <a:buChar char="–"/>
            </a:pPr>
            <a:r>
              <a:rPr lang="en-US" altLang="zh-CN" sz="2800" dirty="0">
                <a:latin typeface="+mn-lt"/>
                <a:ea typeface="宋体" pitchFamily="2" charset="-122"/>
              </a:rPr>
              <a:t>Design </a:t>
            </a:r>
            <a:r>
              <a:rPr lang="en-US" altLang="zh-CN" sz="2800" dirty="0" err="1">
                <a:solidFill>
                  <a:srgbClr val="FF0000"/>
                </a:solidFill>
                <a:latin typeface="+mn-lt"/>
                <a:ea typeface="宋体" pitchFamily="2" charset="-122"/>
              </a:rPr>
              <a:t>datapath</a:t>
            </a:r>
            <a:endParaRPr lang="en-US" altLang="zh-CN" sz="2800" dirty="0">
              <a:latin typeface="+mn-lt"/>
              <a:ea typeface="宋体" pitchFamily="2" charset="-122"/>
            </a:endParaRPr>
          </a:p>
          <a:p>
            <a:pPr lvl="1" eaLnBrk="1" hangingPunct="1">
              <a:spcBef>
                <a:spcPts val="672"/>
              </a:spcBef>
              <a:buFontTx/>
              <a:buChar char="–"/>
            </a:pPr>
            <a:r>
              <a:rPr lang="en-US" altLang="zh-CN" sz="2800" dirty="0">
                <a:latin typeface="+mn-lt"/>
                <a:ea typeface="宋体" pitchFamily="2" charset="-122"/>
              </a:rPr>
              <a:t>Design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itchFamily="2" charset="-122"/>
              </a:rPr>
              <a:t>CPU Controller</a:t>
            </a:r>
            <a:endParaRPr lang="en-US" altLang="zh-CN" sz="2800" dirty="0">
              <a:latin typeface="+mn-lt"/>
              <a:ea typeface="宋体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ts val="672"/>
              </a:spcBef>
              <a:buFontTx/>
              <a:buChar char="•"/>
            </a:pPr>
            <a:r>
              <a:rPr lang="en-US" altLang="zh-CN" sz="3200" dirty="0">
                <a:solidFill>
                  <a:srgbClr val="FF0000"/>
                </a:solidFill>
                <a:latin typeface="+mn-lt"/>
                <a:ea typeface="宋体" pitchFamily="2" charset="-122"/>
              </a:rPr>
              <a:t>Verify the Pipelined CPU with program</a:t>
            </a:r>
            <a:r>
              <a:rPr lang="en-US" altLang="zh-CN" sz="3200" dirty="0">
                <a:latin typeface="+mn-lt"/>
                <a:ea typeface="宋体" pitchFamily="2" charset="-122"/>
              </a:rPr>
              <a:t> and observe the execution of program</a:t>
            </a:r>
          </a:p>
        </p:txBody>
      </p:sp>
    </p:spTree>
    <p:extLst>
      <p:ext uri="{BB962C8B-B14F-4D97-AF65-F5344CB8AC3E}">
        <p14:creationId xmlns:p14="http://schemas.microsoft.com/office/powerpoint/2010/main" val="4202619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2800" dirty="0">
                <a:solidFill>
                  <a:srgbClr val="19A1FD"/>
                </a:solidFill>
                <a:ea typeface="宋体" pitchFamily="2" charset="-122"/>
              </a:rPr>
              <a:t>Pipelined CPU supporting execution of 31 MIPS instructions</a:t>
            </a:r>
            <a:endParaRPr lang="zh-CN" altLang="en-US" sz="2800" dirty="0">
              <a:solidFill>
                <a:srgbClr val="19A1FD"/>
              </a:solidFill>
              <a:ea typeface="宋体" pitchFamily="2" charset="-122"/>
            </a:endParaRPr>
          </a:p>
        </p:txBody>
      </p:sp>
      <p:graphicFrame>
        <p:nvGraphicFramePr>
          <p:cNvPr id="136322" name="Group 115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4466484"/>
              </p:ext>
            </p:extLst>
          </p:nvPr>
        </p:nvGraphicFramePr>
        <p:xfrm>
          <a:off x="252413" y="889000"/>
          <a:ext cx="8640762" cy="5567785"/>
        </p:xfrm>
        <a:graphic>
          <a:graphicData uri="http://schemas.openxmlformats.org/drawingml/2006/table">
            <a:tbl>
              <a:tblPr/>
              <a:tblGrid>
                <a:gridCol w="7127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0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556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02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2829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356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50825">
                <a:tc gridSpan="9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MIPS Instructions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Courier New" pitchFamily="49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Bit # 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31..26 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25..21 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20..16 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15..11 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10..6 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5..0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Operations 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R-type 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op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sa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func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Franklin Gothic Demi" pitchFamily="34" charset="0"/>
                        <a:ea typeface="宋体" pitchFamily="2" charset="-122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2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Franklin Gothic Demi" pitchFamily="34" charset="0"/>
                        <a:ea typeface="宋体" pitchFamily="2" charset="-122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add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17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rs + rt;  with overflow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addu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100001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rs + rt; 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without overflow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sub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100010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rs - rt;  with overflow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subu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100011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rs - rt;  without overflow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and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100100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rs &amp; rt;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or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100101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rs | rt;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xor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100110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rs ^ rt;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nor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100111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~(rs | rt);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slt</a:t>
                      </a:r>
                      <a:endParaRPr kumimoji="0" lang="en-US" alt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宋体" pitchFamily="2" charset="-122"/>
                        <a:cs typeface="Courier New" pitchFamily="49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101010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if(rs &lt; rt)rd = 1; else rd = 0;  &lt;(signed)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sltu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101011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if(rs &lt; rt)rd = 1; else rd = 0;  &lt;(unsigned)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sll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sa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rt &lt;&lt; sa;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srl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sa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000010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rt &gt;&gt; sa (logical);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sra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sa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000011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rt &gt;&gt; sa (arithmetic);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sllv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000100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rt &lt;&lt; rs;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srlv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000110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rt &gt;&gt; rs (logical);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srav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000111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rd = rt &gt;&gt; rs(arithmetic); 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79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jr</a:t>
                      </a:r>
                      <a:endParaRPr kumimoji="0" lang="en-US" alt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Courier New" pitchFamily="49" charset="0"/>
                        <a:ea typeface="宋体" pitchFamily="2" charset="-122"/>
                        <a:cs typeface="Courier New" pitchFamily="49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001000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PC=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0" marB="18000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4179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2800" dirty="0">
                <a:solidFill>
                  <a:srgbClr val="19A1FD"/>
                </a:solidFill>
                <a:ea typeface="宋体" pitchFamily="2" charset="-122"/>
              </a:rPr>
              <a:t>Pipelined CPU supporting execution of 31 MIPS instructions</a:t>
            </a:r>
            <a:endParaRPr lang="zh-CN" altLang="en-US" sz="2800" dirty="0">
              <a:solidFill>
                <a:srgbClr val="19A1FD"/>
              </a:solidFill>
              <a:ea typeface="宋体" pitchFamily="2" charset="-122"/>
            </a:endParaRPr>
          </a:p>
        </p:txBody>
      </p:sp>
      <p:graphicFrame>
        <p:nvGraphicFramePr>
          <p:cNvPr id="136322" name="Group 115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899346"/>
              </p:ext>
            </p:extLst>
          </p:nvPr>
        </p:nvGraphicFramePr>
        <p:xfrm>
          <a:off x="252413" y="889000"/>
          <a:ext cx="8640762" cy="5387981"/>
        </p:xfrm>
        <a:graphic>
          <a:graphicData uri="http://schemas.openxmlformats.org/drawingml/2006/table">
            <a:tbl>
              <a:tblPr/>
              <a:tblGrid>
                <a:gridCol w="7127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0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556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02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2829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356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50837">
                <a:tc gridSpan="9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MIPS Instructions</a:t>
                      </a:r>
                      <a:endParaRPr kumimoji="0" lang="en-US" altLang="zh-CN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Courier New" pitchFamily="49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Bit # 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31..26 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25..21 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20..16 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15..11 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10..6 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5..0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Operations 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I-type </a:t>
                      </a: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op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immediate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Franklin Gothic Demi" pitchFamily="34" charset="0"/>
                        <a:ea typeface="宋体" pitchFamily="2" charset="-122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2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Franklin Gothic Demi" pitchFamily="34" charset="0"/>
                        <a:ea typeface="宋体" pitchFamily="2" charset="-122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addi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001000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+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sign_extend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;  with overflow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addiu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001001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+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sign_extend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imm;without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overflow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andi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001100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&amp;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zero_extend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;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ori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001101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|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zero_extend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;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xori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001110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^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zero_extend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;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lui</a:t>
                      </a:r>
                      <a:endParaRPr kumimoji="0" lang="en-US" altLang="zh-CN" sz="16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Courier New" pitchFamily="49" charset="0"/>
                        <a:ea typeface="宋体" pitchFamily="2" charset="-122"/>
                        <a:cs typeface="Courier New" pitchFamily="49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001111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00000</a:t>
                      </a: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* 65536;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lw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100011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 memory[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+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sign_extend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];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sw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101011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memory[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+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sign_extend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] &lt;--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;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beq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000100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if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==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 PC+=4 +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sign_extend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&lt;&lt;2; 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bne</a:t>
                      </a:r>
                      <a:r>
                        <a:rPr kumimoji="0" lang="en-US" altLang="zh-CN" sz="16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000101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if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!=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 PC+=4 +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sign_extend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&lt;&lt;2;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627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slti</a:t>
                      </a:r>
                      <a:endParaRPr kumimoji="0" lang="en-US" altLang="zh-CN" sz="16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宋体" pitchFamily="2" charset="-122"/>
                        <a:cs typeface="Courier New" pitchFamily="49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001010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if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&lt;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sign_extend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=1 else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 0;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 less than signed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627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sltiu</a:t>
                      </a:r>
                      <a:endParaRPr kumimoji="0" lang="en-US" altLang="zh-CN" sz="16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宋体" pitchFamily="2" charset="-122"/>
                        <a:cs typeface="Courier New" pitchFamily="49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001011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if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rs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&lt; (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zero_extend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imm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)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=1 else </a:t>
                      </a:r>
                      <a:r>
                        <a:rPr kumimoji="0" lang="en-US" altLang="zh-CN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rt</a:t>
                      </a: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= 0;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 less than unsigned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PC+=4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937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J-type </a:t>
                      </a: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op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address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Franklin Gothic Demi" pitchFamily="34" charset="0"/>
                        <a:ea typeface="宋体" pitchFamily="2" charset="-122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2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Franklin Gothic Demi" pitchFamily="34" charset="0"/>
                        <a:ea typeface="宋体" pitchFamily="2" charset="-122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j </a:t>
                      </a: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Courier New" pitchFamily="49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000010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address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 = (PC+4)[31..28],address&lt;&lt;2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798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jal</a:t>
                      </a: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ea typeface="宋体" pitchFamily="2" charset="-122"/>
                          <a:cs typeface="Courier New" pitchFamily="49" charset="0"/>
                        </a:rPr>
                        <a:t> </a:t>
                      </a: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Courier New" pitchFamily="49" charset="0"/>
                      </a:endParaRP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000011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address 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PC = (PC+4)[31..28],address&lt;&lt;2 ; $31 = PC+4</a:t>
                      </a:r>
                    </a:p>
                  </a:txBody>
                  <a:tcPr marL="36000" marR="36000" marT="18001" marB="18001"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6484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323528" y="116632"/>
            <a:ext cx="7344816" cy="954360"/>
          </a:xfrm>
        </p:spPr>
        <p:txBody>
          <a:bodyPr>
            <a:noAutofit/>
          </a:bodyPr>
          <a:lstStyle/>
          <a:p>
            <a:pPr algn="l" eaLnBrk="1" hangingPunct="1"/>
            <a:r>
              <a:rPr lang="en-US" altLang="zh-CN" sz="3200" dirty="0" err="1">
                <a:solidFill>
                  <a:srgbClr val="19A1FD"/>
                </a:solidFill>
                <a:ea typeface="宋体" charset="-122"/>
              </a:rPr>
              <a:t>Datapath</a:t>
            </a:r>
            <a:r>
              <a:rPr lang="en-US" altLang="zh-CN" sz="3200" dirty="0">
                <a:solidFill>
                  <a:srgbClr val="19A1FD"/>
                </a:solidFill>
                <a:ea typeface="宋体" charset="-122"/>
              </a:rPr>
              <a:t> of CPU supporting 31 MIPS Instr.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03" y="1340768"/>
            <a:ext cx="8394491" cy="53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3740441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实验室PPT模版2013 beta1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</TotalTime>
  <Words>1028</Words>
  <Application>Microsoft Office PowerPoint</Application>
  <PresentationFormat>全屏显示(4:3)</PresentationFormat>
  <Paragraphs>383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25</vt:i4>
      </vt:variant>
    </vt:vector>
  </HeadingPairs>
  <TitlesOfParts>
    <vt:vector size="40" baseType="lpstr">
      <vt:lpstr>黑体</vt:lpstr>
      <vt:lpstr>华文细黑</vt:lpstr>
      <vt:lpstr>楷体</vt:lpstr>
      <vt:lpstr>楷体_GB2312</vt:lpstr>
      <vt:lpstr>宋体</vt:lpstr>
      <vt:lpstr>微软雅黑</vt:lpstr>
      <vt:lpstr>Arial</vt:lpstr>
      <vt:lpstr>Calibri</vt:lpstr>
      <vt:lpstr>Courier New</vt:lpstr>
      <vt:lpstr>Franklin Gothic Demi</vt:lpstr>
      <vt:lpstr>Times New Roman</vt:lpstr>
      <vt:lpstr>Wingdings</vt:lpstr>
      <vt:lpstr>自定义设计方案</vt:lpstr>
      <vt:lpstr>实验室PPT模版2013 beta1</vt:lpstr>
      <vt:lpstr>1_自定义设计方案</vt:lpstr>
      <vt:lpstr>Computer Architecture Experiment</vt:lpstr>
      <vt:lpstr>实验操作流程</vt:lpstr>
      <vt:lpstr>实验验收标准</vt:lpstr>
      <vt:lpstr>Outline</vt:lpstr>
      <vt:lpstr>Experiment Purpose</vt:lpstr>
      <vt:lpstr>Experiment Task</vt:lpstr>
      <vt:lpstr>Pipelined CPU supporting execution of 31 MIPS instructions</vt:lpstr>
      <vt:lpstr>Pipelined CPU supporting execution of 31 MIPS instructions</vt:lpstr>
      <vt:lpstr>Datapath of CPU supporting 31 MIPS Instr.</vt:lpstr>
      <vt:lpstr>signed and unsigned type</vt:lpstr>
      <vt:lpstr>ALU</vt:lpstr>
      <vt:lpstr>Instr. Mem.(1)</vt:lpstr>
      <vt:lpstr>Instr. Mem.(2)</vt:lpstr>
      <vt:lpstr>Instr. Mem.(3)</vt:lpstr>
      <vt:lpstr>Data Mem. </vt:lpstr>
      <vt:lpstr>Simulation (1)</vt:lpstr>
      <vt:lpstr>Simulation (2)</vt:lpstr>
      <vt:lpstr>Simulation (3)</vt:lpstr>
      <vt:lpstr>Simulation (4)</vt:lpstr>
      <vt:lpstr>Simulation (5)</vt:lpstr>
      <vt:lpstr>Simulation (6)</vt:lpstr>
      <vt:lpstr>Simulation (7)</vt:lpstr>
      <vt:lpstr>Simulation (8)</vt:lpstr>
      <vt:lpstr>Checkpoints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xu3stones</dc:creator>
  <cp:lastModifiedBy>CTC</cp:lastModifiedBy>
  <cp:revision>150</cp:revision>
  <dcterms:created xsi:type="dcterms:W3CDTF">2011-08-03T07:44:17Z</dcterms:created>
  <dcterms:modified xsi:type="dcterms:W3CDTF">2018-11-26T12:02:51Z</dcterms:modified>
</cp:coreProperties>
</file>

<file path=docProps/thumbnail.jpeg>
</file>